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93" r:id="rId1"/>
  </p:sldMasterIdLst>
  <p:notesMasterIdLst>
    <p:notesMasterId r:id="rId26"/>
  </p:notesMasterIdLst>
  <p:sldIdLst>
    <p:sldId id="256" r:id="rId2"/>
    <p:sldId id="290" r:id="rId3"/>
    <p:sldId id="289" r:id="rId4"/>
    <p:sldId id="257" r:id="rId5"/>
    <p:sldId id="291" r:id="rId6"/>
    <p:sldId id="261" r:id="rId7"/>
    <p:sldId id="262" r:id="rId8"/>
    <p:sldId id="271" r:id="rId9"/>
    <p:sldId id="276" r:id="rId10"/>
    <p:sldId id="277" r:id="rId11"/>
    <p:sldId id="278" r:id="rId12"/>
    <p:sldId id="259" r:id="rId13"/>
    <p:sldId id="272" r:id="rId14"/>
    <p:sldId id="263" r:id="rId15"/>
    <p:sldId id="279" r:id="rId16"/>
    <p:sldId id="275" r:id="rId17"/>
    <p:sldId id="264" r:id="rId18"/>
    <p:sldId id="265" r:id="rId19"/>
    <p:sldId id="267" r:id="rId20"/>
    <p:sldId id="281" r:id="rId21"/>
    <p:sldId id="270" r:id="rId22"/>
    <p:sldId id="293" r:id="rId23"/>
    <p:sldId id="284" r:id="rId24"/>
    <p:sldId id="28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569"/>
  </p:normalViewPr>
  <p:slideViewPr>
    <p:cSldViewPr snapToGrid="0" snapToObjects="1">
      <p:cViewPr varScale="1">
        <p:scale>
          <a:sx n="36" d="100"/>
          <a:sy n="36" d="100"/>
        </p:scale>
        <p:origin x="21" y="1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678EF-5E93-4448-843F-DFB704A49C62}" type="datetimeFigureOut">
              <a:rPr lang="en-US" smtClean="0"/>
              <a:t>5/5/2020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07AC2-61EC-D746-B3A1-330E5C07DC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19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By knowing where you intend to go, you increase the chances of you and the learner ending up there</a:t>
            </a:r>
          </a:p>
          <a:p>
            <a:pPr lvl="1"/>
            <a:r>
              <a:rPr lang="en-US" dirty="0"/>
              <a:t>Guides the educator relative to the planning, delivery and evaluation of participant learning</a:t>
            </a:r>
          </a:p>
          <a:p>
            <a:pPr lvl="1"/>
            <a:r>
              <a:rPr lang="en-US" dirty="0"/>
              <a:t>Guides the learner; helps him/her focus and set priorities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07AC2-61EC-D746-B3A1-330E5C07DC1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61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smtClean="0"/>
              <a:pPr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694757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08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08A7C6C-0F39-4D70-8E8D-FE5B9C95FA73}" type="datetimeFigureOut">
              <a:rPr lang="en-US" smtClean="0"/>
              <a:pPr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79068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913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425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13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23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F53789A-C914-4DB1-8815-80B5EC7335C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07895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E6440AA-91A0-436F-8FDB-C0F939DCAE21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44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1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508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pPr/>
              <a:t>5/5/2020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687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http://www.toastmasters.org/Resources/Video-Library/keeping-your-audience-engaged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Zdv5lrJs4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hyperlink" Target="https://www.youtube.com/watch?v=-0k_URgPpLI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NUT 3700:  Nutrition Education and Counseling</a:t>
            </a:r>
          </a:p>
        </p:txBody>
      </p:sp>
    </p:spTree>
    <p:extLst>
      <p:ext uri="{BB962C8B-B14F-4D97-AF65-F5344CB8AC3E}">
        <p14:creationId xmlns:p14="http://schemas.microsoft.com/office/powerpoint/2010/main" val="60841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Nutrition In the 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8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from last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Introductions</a:t>
            </a:r>
          </a:p>
          <a:p>
            <a:endParaRPr lang="en-US" dirty="0"/>
          </a:p>
          <a:p>
            <a:r>
              <a:rPr lang="en-US" dirty="0"/>
              <a:t>Active Listening</a:t>
            </a:r>
          </a:p>
          <a:p>
            <a:endParaRPr lang="en-US" dirty="0"/>
          </a:p>
          <a:p>
            <a:r>
              <a:rPr lang="en-US" dirty="0"/>
              <a:t>First presentation (2 groups at 2 boards) </a:t>
            </a:r>
          </a:p>
        </p:txBody>
      </p:sp>
    </p:spTree>
    <p:extLst>
      <p:ext uri="{BB962C8B-B14F-4D97-AF65-F5344CB8AC3E}">
        <p14:creationId xmlns:p14="http://schemas.microsoft.com/office/powerpoint/2010/main" val="75089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0976" y="260456"/>
            <a:ext cx="9666982" cy="790421"/>
          </a:xfrm>
        </p:spPr>
        <p:txBody>
          <a:bodyPr>
            <a:normAutofit fontScale="90000"/>
          </a:bodyPr>
          <a:lstStyle/>
          <a:p>
            <a:r>
              <a:rPr lang="en-US" dirty="0"/>
              <a:t>TODAY’S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976" y="941695"/>
            <a:ext cx="10735056" cy="5622391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 marL="0" lvl="0" indent="0"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 marL="0" lvl="0" indent="0" algn="ctr">
              <a:buNone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OBJECTIVE:  </a:t>
            </a:r>
          </a:p>
          <a:p>
            <a:pPr marL="0" lvl="0" indent="0" algn="ctr">
              <a:buNone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Build skill for developing and implementing group educational sessions or programs</a:t>
            </a:r>
          </a:p>
          <a:p>
            <a:pPr marL="0" lvl="0" indent="0">
              <a:buNone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519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presentations and group education classes will you be giving/leading in the future? </a:t>
            </a:r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r>
              <a:rPr lang="en-US" dirty="0"/>
              <a:t>What have been your best and worse experiences with these so far?</a:t>
            </a:r>
          </a:p>
          <a:p>
            <a:endParaRPr lang="en-US" dirty="0"/>
          </a:p>
          <a:p>
            <a:r>
              <a:rPr lang="en-US" dirty="0"/>
              <a:t>Line-up according to comfort level with leadership through public speaking.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520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Toastmaster Videos: </a:t>
            </a:r>
            <a:r>
              <a:rPr lang="en-US"/>
              <a:t>Effective Presentations</a:t>
            </a:r>
            <a:br>
              <a:rPr lang="en-US"/>
            </a:b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http://www.toastmasters.org/Resources/Video-Library/knowing-your-audience</a:t>
            </a:r>
            <a:br>
              <a:rPr lang="en-US" dirty="0">
                <a:hlinkClick r:id="rId2"/>
              </a:rPr>
            </a:br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http://www.toastmasters.org/Resources/Video-Library/keeping-your-audience-engaged</a:t>
            </a:r>
            <a:endParaRPr lang="en-US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7" y="2014193"/>
            <a:ext cx="5144353" cy="343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90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8900160" cy="1670304"/>
          </a:xfrm>
        </p:spPr>
        <p:txBody>
          <a:bodyPr/>
          <a:lstStyle/>
          <a:p>
            <a:r>
              <a:rPr lang="en-US" dirty="0"/>
              <a:t>Resource/Collaborator Presentation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269492" y="1670304"/>
            <a:ext cx="4800600" cy="3619500"/>
          </a:xfrm>
        </p:spPr>
        <p:txBody>
          <a:bodyPr/>
          <a:lstStyle/>
          <a:p>
            <a:r>
              <a:rPr lang="en-US" dirty="0"/>
              <a:t>What questions do you have?</a:t>
            </a:r>
          </a:p>
          <a:p>
            <a:r>
              <a:rPr lang="en-US" dirty="0"/>
              <a:t>Rubric</a:t>
            </a:r>
          </a:p>
          <a:p>
            <a:r>
              <a:rPr lang="en-US" dirty="0"/>
              <a:t>“Dietitian’s Pocket Guide to Nutrition”</a:t>
            </a:r>
          </a:p>
          <a:p>
            <a:r>
              <a:rPr lang="en-US" dirty="0"/>
              <a:t>Topic Sign up sheet: note your presentation date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296" y="668224"/>
            <a:ext cx="4693920" cy="6074485"/>
          </a:xfrm>
        </p:spPr>
      </p:pic>
    </p:spTree>
    <p:extLst>
      <p:ext uri="{BB962C8B-B14F-4D97-AF65-F5344CB8AC3E}">
        <p14:creationId xmlns:p14="http://schemas.microsoft.com/office/powerpoint/2010/main" val="78768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89228"/>
          </a:xfrm>
        </p:spPr>
        <p:txBody>
          <a:bodyPr/>
          <a:lstStyle/>
          <a:p>
            <a:r>
              <a:rPr lang="en-US" dirty="0"/>
              <a:t>Adult Learning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143000" y="1485900"/>
            <a:ext cx="4800600" cy="4757738"/>
          </a:xfrm>
        </p:spPr>
        <p:txBody>
          <a:bodyPr/>
          <a:lstStyle/>
          <a:p>
            <a:r>
              <a:rPr lang="en-US" sz="2400" dirty="0"/>
              <a:t>What were some of your favorite classes/presentations?  Why are they your favorites?</a:t>
            </a:r>
            <a:br>
              <a:rPr lang="en-US" dirty="0"/>
            </a:br>
            <a:endParaRPr lang="en-US" dirty="0"/>
          </a:p>
          <a:p>
            <a:r>
              <a:rPr lang="en-US" sz="2400" dirty="0"/>
              <a:t>What kind of learner are you?  How will this apply in this class?</a:t>
            </a:r>
          </a:p>
          <a:p>
            <a:endParaRPr lang="en-US" sz="2400" dirty="0"/>
          </a:p>
          <a:p>
            <a:pPr marL="0" indent="0">
              <a:buNone/>
            </a:pPr>
            <a:br>
              <a:rPr lang="en-US" sz="2400" dirty="0"/>
            </a:b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300788" y="1485900"/>
            <a:ext cx="5147608" cy="4419600"/>
          </a:xfrm>
          <a:solidFill>
            <a:schemeClr val="accent4"/>
          </a:solidFill>
        </p:spPr>
        <p:txBody>
          <a:bodyPr/>
          <a:lstStyle/>
          <a:p>
            <a:pPr marL="0" indent="0" algn="ctr">
              <a:buNone/>
            </a:pPr>
            <a:r>
              <a:rPr lang="en-US" sz="2400" b="1" u="sng" dirty="0">
                <a:solidFill>
                  <a:schemeClr val="bg1"/>
                </a:solidFill>
              </a:rPr>
              <a:t>Key Components</a:t>
            </a:r>
          </a:p>
          <a:p>
            <a:r>
              <a:rPr lang="en-US" sz="2400" dirty="0">
                <a:solidFill>
                  <a:schemeClr val="bg1"/>
                </a:solidFill>
              </a:rPr>
              <a:t>Motivation</a:t>
            </a:r>
          </a:p>
          <a:p>
            <a:r>
              <a:rPr lang="en-US" sz="2400" dirty="0">
                <a:solidFill>
                  <a:schemeClr val="bg1"/>
                </a:solidFill>
              </a:rPr>
              <a:t>Experience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Level of Engagement</a:t>
            </a:r>
          </a:p>
          <a:p>
            <a:r>
              <a:rPr lang="en-US" sz="2400" dirty="0">
                <a:solidFill>
                  <a:schemeClr val="bg1"/>
                </a:solidFill>
              </a:rPr>
              <a:t>Applying the Learning</a:t>
            </a:r>
          </a:p>
          <a:p>
            <a:r>
              <a:rPr lang="en-US" sz="2400" dirty="0">
                <a:solidFill>
                  <a:schemeClr val="bg1"/>
                </a:solidFill>
              </a:rPr>
              <a:t>Learning Styles</a:t>
            </a:r>
          </a:p>
          <a:p>
            <a:r>
              <a:rPr lang="en-US" sz="2400" dirty="0">
                <a:solidFill>
                  <a:schemeClr val="bg1"/>
                </a:solidFill>
              </a:rPr>
              <a:t>Barriers to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64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Adults bring experience; have things to share; have things to lose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946787"/>
            <a:ext cx="10178322" cy="4911213"/>
          </a:xfrm>
        </p:spPr>
        <p:txBody>
          <a:bodyPr>
            <a:normAutofit/>
          </a:bodyPr>
          <a:lstStyle/>
          <a:p>
            <a:r>
              <a:rPr lang="en-US" dirty="0"/>
              <a:t>Encourage questions and discussion from their experience.</a:t>
            </a:r>
          </a:p>
          <a:p>
            <a:endParaRPr lang="en-US" dirty="0"/>
          </a:p>
          <a:p>
            <a:r>
              <a:rPr lang="en-US" dirty="0"/>
              <a:t>Don’t just present the “truth.” Allow them to arrive at their own “truth.”</a:t>
            </a:r>
          </a:p>
          <a:p>
            <a:pPr lvl="1"/>
            <a:r>
              <a:rPr lang="en-US" dirty="0"/>
              <a:t>“Can I eat the cake at my Granddaughter’s party?”</a:t>
            </a:r>
          </a:p>
          <a:p>
            <a:pPr lvl="1"/>
            <a:endParaRPr lang="en-US" dirty="0"/>
          </a:p>
          <a:p>
            <a:r>
              <a:rPr lang="en-US" dirty="0"/>
              <a:t>Adults don’t want to risk looking stupid. </a:t>
            </a:r>
          </a:p>
          <a:p>
            <a:pPr lvl="1"/>
            <a:r>
              <a:rPr lang="en-US" dirty="0"/>
              <a:t>“Drinking raw milk cured my cousin’s diabetes.”</a:t>
            </a:r>
          </a:p>
          <a:p>
            <a:pPr lvl="1"/>
            <a:endParaRPr lang="en-US" dirty="0"/>
          </a:p>
          <a:p>
            <a:r>
              <a:rPr lang="en-US" dirty="0"/>
              <a:t>Adults do want feedback on progress and to know how they can improve.</a:t>
            </a:r>
          </a:p>
          <a:p>
            <a:pPr lvl="1"/>
            <a:r>
              <a:rPr lang="en-US" dirty="0"/>
              <a:t>Summarize and provide assessment along the way</a:t>
            </a:r>
          </a:p>
          <a:p>
            <a:pPr lvl="1"/>
            <a:r>
              <a:rPr lang="en-US" dirty="0"/>
              <a:t>“So far we’ve…”</a:t>
            </a:r>
          </a:p>
        </p:txBody>
      </p:sp>
    </p:spTree>
    <p:extLst>
      <p:ext uri="{BB962C8B-B14F-4D97-AF65-F5344CB8AC3E}">
        <p14:creationId xmlns:p14="http://schemas.microsoft.com/office/powerpoint/2010/main" val="312963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Adults prefer to focus on real-life over theoretical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they learn must have personal meaning and be of direct value.</a:t>
            </a:r>
          </a:p>
          <a:p>
            <a:endParaRPr lang="en-US" dirty="0"/>
          </a:p>
          <a:p>
            <a:pPr lvl="1"/>
            <a:r>
              <a:rPr lang="en-US" dirty="0"/>
              <a:t>Tailor topics to the audience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Share reasons and benefits of the class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Summarize regularly to show progress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474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Accustomed to being self-directing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Adults learn by doing and making mistakes and then discovering solutions for themselves.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Adults want to be consulted and listened to.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Although trainers need to give direction at times, this should be the exception rather than the rule.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Humans are natural problem solvers – make it so they find their own solutions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16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24128" y="260457"/>
            <a:ext cx="9418684" cy="681239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70431" y="1039668"/>
            <a:ext cx="10825951" cy="565017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You’re planning to present to a group of people who have recently survived heart attacks. The lesson plan for the evening is label reading. Someone asks, “Should I eat butter or margarine?” several others are nodding as though they’re wondering the same. You should: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Go ahead with label reading as planned and let them know you’ll be covering fat later on. 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Ask the rest of the group whether it’s okay to switch gears and talk about fat for part of the time tonight. 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Go with your feeling that everyone is onboard with the switch and start talking about fat. </a:t>
            </a:r>
            <a:br>
              <a:rPr lang="en-US" sz="2000" dirty="0">
                <a:latin typeface="Arial" charset="0"/>
                <a:ea typeface="Arial" charset="0"/>
                <a:cs typeface="Arial" charset="0"/>
              </a:rPr>
            </a:br>
            <a:endParaRPr lang="en-US" sz="2000" dirty="0">
              <a:latin typeface="Arial" charset="0"/>
              <a:ea typeface="Arial" charset="0"/>
              <a:cs typeface="Arial" charset="0"/>
            </a:endParaRPr>
          </a:p>
          <a:p>
            <a:pPr marL="0" lvl="0" indent="0">
              <a:buNone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You’re presenting to a group of people recently diagnosed with type 2 diabetes. Someone asks, “Can I have a piece of birthday cake at my granddaughter’s birthday party?” The best response would be: 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“Of course! You can have a small piece. Just be sure to account for it in your insulin dose.”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 “Well no, I would not recommend it. You should stay with the consistent carbohydrate plan we developed together.”</a:t>
            </a:r>
          </a:p>
          <a:p>
            <a:pPr marL="731520" lvl="1" indent="-457200">
              <a:buFont typeface="+mj-lt"/>
              <a:buAutoNum type="alphaLcPeriod"/>
            </a:pP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“I have an idea. We could plan an experiment that helps you decide whether or not having cake in these situations is right for you. What do you think?”</a:t>
            </a:r>
          </a:p>
          <a:p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71601"/>
            <a:ext cx="10178322" cy="4507992"/>
          </a:xfrm>
        </p:spPr>
        <p:txBody>
          <a:bodyPr>
            <a:normAutofit/>
          </a:bodyPr>
          <a:lstStyle/>
          <a:p>
            <a:r>
              <a:rPr lang="en-US" sz="3200" b="1" dirty="0"/>
              <a:t>A</a:t>
            </a:r>
            <a:r>
              <a:rPr lang="en-US" sz="3200" dirty="0"/>
              <a:t>nalyze</a:t>
            </a:r>
          </a:p>
          <a:p>
            <a:r>
              <a:rPr lang="en-US" sz="3200" b="1" dirty="0"/>
              <a:t>D</a:t>
            </a:r>
            <a:r>
              <a:rPr lang="en-US" sz="3200" dirty="0"/>
              <a:t>esign</a:t>
            </a:r>
          </a:p>
          <a:p>
            <a:r>
              <a:rPr lang="en-US" sz="3200" b="1" dirty="0"/>
              <a:t>D</a:t>
            </a:r>
            <a:r>
              <a:rPr lang="en-US" sz="3200" dirty="0"/>
              <a:t>evelop</a:t>
            </a:r>
          </a:p>
          <a:p>
            <a:r>
              <a:rPr lang="en-US" sz="3200" b="1" dirty="0"/>
              <a:t>I</a:t>
            </a:r>
            <a:r>
              <a:rPr lang="en-US" sz="3200" dirty="0"/>
              <a:t>mplement</a:t>
            </a:r>
          </a:p>
          <a:p>
            <a:r>
              <a:rPr lang="en-US" sz="3200" b="1" dirty="0"/>
              <a:t>E</a:t>
            </a:r>
            <a:r>
              <a:rPr lang="en-US" sz="3200" dirty="0"/>
              <a:t>valuate</a:t>
            </a:r>
          </a:p>
          <a:p>
            <a:pPr marL="0" indent="0">
              <a:buNone/>
            </a:pPr>
            <a:endParaRPr lang="en-US" sz="3200" b="1" dirty="0">
              <a:hlinkClick r:id="rId2"/>
            </a:endParaRPr>
          </a:p>
          <a:p>
            <a:pPr marL="0" indent="0">
              <a:buNone/>
            </a:pPr>
            <a:r>
              <a:rPr lang="en-US" sz="3200" b="1" dirty="0">
                <a:hlinkClick r:id="rId2"/>
              </a:rPr>
              <a:t>https://www.youtube.com/watch?v=JZdv5lrJs4U</a:t>
            </a:r>
            <a:r>
              <a:rPr lang="en-US" sz="32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9133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9150323"/>
              </p:ext>
            </p:extLst>
          </p:nvPr>
        </p:nvGraphicFramePr>
        <p:xfrm>
          <a:off x="1172570" y="114300"/>
          <a:ext cx="9601200" cy="662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Document" r:id="rId3" imgW="9601200" imgH="6629400" progId="Word.Document.8">
                  <p:embed/>
                </p:oleObj>
              </mc:Choice>
              <mc:Fallback>
                <p:oleObj name="Document" r:id="rId3" imgW="9601200" imgH="662940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2570" y="114300"/>
                        <a:ext cx="9601200" cy="662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673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196044"/>
          </a:xfrm>
        </p:spPr>
        <p:txBody>
          <a:bodyPr>
            <a:noAutofit/>
          </a:bodyPr>
          <a:lstStyle/>
          <a:p>
            <a:r>
              <a:rPr lang="en-US" sz="2000" cap="none" dirty="0">
                <a:latin typeface="Arial Black"/>
                <a:cs typeface="Arial Black"/>
              </a:rPr>
              <a:t>Warm up question:  Using the ADDIE model, outline steps you would take to plan a group education program for Native Americans on preventing diabetes-related complications.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959429"/>
            <a:ext cx="10178322" cy="3920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725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Break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https://www.youtube.com/watch?v=-0k_URgPpLI</a:t>
            </a:r>
            <a:r>
              <a:rPr lang="en-US" dirty="0"/>
              <a:t>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77159" y="2571750"/>
            <a:ext cx="6096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50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088" y="167106"/>
            <a:ext cx="10474566" cy="667591"/>
          </a:xfrm>
        </p:spPr>
        <p:txBody>
          <a:bodyPr>
            <a:normAutofit fontScale="90000"/>
          </a:bodyPr>
          <a:lstStyle/>
          <a:p>
            <a:r>
              <a:rPr lang="en-US" dirty="0"/>
              <a:t>Beginning with the End in Mind - Writing Smart 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9015" y="1511353"/>
            <a:ext cx="11286699" cy="5090615"/>
          </a:xfrm>
        </p:spPr>
        <p:txBody>
          <a:bodyPr>
            <a:normAutofit/>
          </a:bodyPr>
          <a:lstStyle/>
          <a:p>
            <a:r>
              <a:rPr lang="en-US" dirty="0"/>
              <a:t>Learning objectives should be:</a:t>
            </a:r>
          </a:p>
          <a:p>
            <a:pPr lvl="1"/>
            <a:r>
              <a:rPr lang="en-US" dirty="0"/>
              <a:t>Consistent with the goals of the educational program</a:t>
            </a:r>
          </a:p>
          <a:p>
            <a:pPr lvl="1"/>
            <a:r>
              <a:rPr lang="en-US" dirty="0"/>
              <a:t>Clearly stated</a:t>
            </a:r>
          </a:p>
          <a:p>
            <a:pPr lvl="1"/>
            <a:r>
              <a:rPr lang="en-US" dirty="0"/>
              <a:t>Clearly measurable</a:t>
            </a:r>
          </a:p>
          <a:p>
            <a:pPr lvl="1"/>
            <a:r>
              <a:rPr lang="en-US" dirty="0"/>
              <a:t>Realistic and doable</a:t>
            </a:r>
          </a:p>
          <a:p>
            <a:pPr lvl="1"/>
            <a:r>
              <a:rPr lang="en-US" dirty="0"/>
              <a:t>Appropriate for the level of the learner</a:t>
            </a:r>
          </a:p>
          <a:p>
            <a:pPr lvl="1"/>
            <a:r>
              <a:rPr lang="en-US" dirty="0"/>
              <a:t>Worthy (important stuff)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Why start with objectives?</a:t>
            </a:r>
          </a:p>
          <a:p>
            <a:pPr marL="457200" lvl="1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Bloom’s Taxonomy may be helpful when writing objectives.</a:t>
            </a:r>
          </a:p>
        </p:txBody>
      </p:sp>
    </p:spTree>
    <p:extLst>
      <p:ext uri="{BB962C8B-B14F-4D97-AF65-F5344CB8AC3E}">
        <p14:creationId xmlns:p14="http://schemas.microsoft.com/office/powerpoint/2010/main" val="25084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615" y="293575"/>
            <a:ext cx="10565641" cy="13716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learning objectives are </a:t>
            </a:r>
            <a:r>
              <a:rPr lang="en-US"/>
              <a:t>most effective?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0701882"/>
              </p:ext>
            </p:extLst>
          </p:nvPr>
        </p:nvGraphicFramePr>
        <p:xfrm>
          <a:off x="1068120" y="1847088"/>
          <a:ext cx="10397136" cy="3718393"/>
        </p:xfrm>
        <a:graphic>
          <a:graphicData uri="http://schemas.openxmlformats.org/drawingml/2006/table">
            <a:tbl>
              <a:tblPr firstRow="1" firstCol="1" bandRow="1"/>
              <a:tblGrid>
                <a:gridCol w="5177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19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23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1.a.  Know how to read labs. 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b.  Plan corrective behaviors based on 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too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high phosphorus labs. 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45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2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. a. 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Make low sodium selections from sample restaurant menus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.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2.b. Learn which foods are high in sodium and which are low in sodium.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8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3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.a. Understand about high blood pressure.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3.b.</a:t>
                      </a:r>
                      <a:r>
                        <a:rPr lang="en-US" sz="2400" baseline="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2400" dirty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Compare and contrast the various methods for reducing blood pressure.</a:t>
                      </a:r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206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9339072" cy="1371600"/>
          </a:xfrm>
        </p:spPr>
        <p:txBody>
          <a:bodyPr>
            <a:normAutofit/>
          </a:bodyPr>
          <a:lstStyle/>
          <a:p>
            <a:r>
              <a:rPr lang="en-US" dirty="0"/>
              <a:t>ADDIE Practice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29640" y="865632"/>
            <a:ext cx="10317480" cy="5352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Group Nutrition Education Planning Exercise</a:t>
            </a:r>
          </a:p>
          <a:p>
            <a:pPr marL="0" indent="0">
              <a:buNone/>
            </a:pPr>
            <a:endParaRPr lang="en-US" b="1" dirty="0"/>
          </a:p>
          <a:p>
            <a:pPr lvl="0"/>
            <a:r>
              <a:rPr lang="en-US" dirty="0"/>
              <a:t>Work in groups to walk through the ADDIE model for a hypothetical audience.</a:t>
            </a:r>
          </a:p>
          <a:p>
            <a:pPr lvl="0"/>
            <a:r>
              <a:rPr lang="en-US" dirty="0"/>
              <a:t>Each group needs: </a:t>
            </a:r>
          </a:p>
          <a:p>
            <a:pPr lvl="1"/>
            <a:r>
              <a:rPr lang="en-US" dirty="0"/>
              <a:t>Recorder</a:t>
            </a:r>
          </a:p>
          <a:p>
            <a:pPr lvl="1"/>
            <a:r>
              <a:rPr lang="en-US" dirty="0"/>
              <a:t>Creativity director</a:t>
            </a:r>
          </a:p>
          <a:p>
            <a:pPr lvl="1"/>
            <a:r>
              <a:rPr lang="en-US" dirty="0"/>
              <a:t>Encourager/equalizer who makes sure everyone contributes. The encourager decides who presents. </a:t>
            </a:r>
          </a:p>
          <a:p>
            <a:pPr lvl="1"/>
            <a:r>
              <a:rPr lang="en-US" dirty="0"/>
              <a:t>Task master who makes sure the group gets started quickly and moves efficiently through the project</a:t>
            </a:r>
          </a:p>
          <a:p>
            <a:pPr lvl="1"/>
            <a:r>
              <a:rPr lang="en-US" dirty="0"/>
              <a:t> Learning objective specialist who reads and helps the group understand that document/task</a:t>
            </a:r>
          </a:p>
          <a:p>
            <a:pPr lvl="0"/>
            <a:r>
              <a:rPr lang="en-US" dirty="0"/>
              <a:t>Be prepared to share your ideas with the class.</a:t>
            </a: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71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0"/>
            <a:ext cx="9339072" cy="1371600"/>
          </a:xfrm>
        </p:spPr>
        <p:txBody>
          <a:bodyPr>
            <a:normAutofit/>
          </a:bodyPr>
          <a:lstStyle/>
          <a:p>
            <a:r>
              <a:rPr lang="en-US" dirty="0"/>
              <a:t>Empowerment Approach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29640" y="1371600"/>
            <a:ext cx="1031748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Step 1: Explore the problem or issue.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2: Clarify feelings and meaning.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3: Develop a plan based on collaborative ideas.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4: Commit to a specific action.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Step 5: Experience and evaluate the plan. How did it go?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2995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article on innovations in group education strategies for diabetes self-management.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705493"/>
            <a:ext cx="10178322" cy="2357235"/>
          </a:xfrm>
        </p:spPr>
        <p:txBody>
          <a:bodyPr/>
          <a:lstStyle/>
          <a:p>
            <a:pPr lvl="0"/>
            <a:endParaRPr lang="en-US" dirty="0"/>
          </a:p>
          <a:p>
            <a:pPr marL="0" lvl="0" indent="0">
              <a:buNone/>
            </a:pPr>
            <a:r>
              <a:rPr lang="en-US" sz="2400" dirty="0"/>
              <a:t>What are the innovations in group education described in the module article?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T or F.   This is on the final exam.  </a:t>
            </a:r>
          </a:p>
        </p:txBody>
      </p:sp>
    </p:spTree>
    <p:extLst>
      <p:ext uri="{BB962C8B-B14F-4D97-AF65-F5344CB8AC3E}">
        <p14:creationId xmlns:p14="http://schemas.microsoft.com/office/powerpoint/2010/main" val="2021424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382385"/>
            <a:ext cx="11071123" cy="1492132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/>
              <a:t>innovations in group education strategies</a:t>
            </a:r>
            <a:br>
              <a:rPr lang="en-US" sz="48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420357"/>
            <a:ext cx="10178322" cy="406893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400" dirty="0"/>
              <a:t>Capitalize on opportunities to provide education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No formal curriculum: Problem-based group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r>
              <a:rPr lang="en-US" sz="2400" dirty="0"/>
              <a:t>Basic Education plus “forever” come as needed problem-based group  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Final exam and table 3 from the article  </a:t>
            </a:r>
          </a:p>
        </p:txBody>
      </p:sp>
    </p:spTree>
    <p:extLst>
      <p:ext uri="{BB962C8B-B14F-4D97-AF65-F5344CB8AC3E}">
        <p14:creationId xmlns:p14="http://schemas.microsoft.com/office/powerpoint/2010/main" val="1428468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089228"/>
          </a:xfrm>
        </p:spPr>
        <p:txBody>
          <a:bodyPr/>
          <a:lstStyle/>
          <a:p>
            <a:r>
              <a:rPr lang="en-US" dirty="0"/>
              <a:t>Review: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Giving great presentations…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first assignment presentation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ADDIE model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Innovative approaches</a:t>
            </a:r>
          </a:p>
        </p:txBody>
      </p:sp>
    </p:spTree>
    <p:extLst>
      <p:ext uri="{BB962C8B-B14F-4D97-AF65-F5344CB8AC3E}">
        <p14:creationId xmlns:p14="http://schemas.microsoft.com/office/powerpoint/2010/main" val="2840037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 Up – 1 minute essay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23281"/>
            <a:ext cx="10178322" cy="3593591"/>
          </a:xfrm>
        </p:spPr>
        <p:txBody>
          <a:bodyPr/>
          <a:lstStyle/>
          <a:p>
            <a:r>
              <a:rPr lang="en-US" dirty="0"/>
              <a:t>What are some things you learned today that will benefit your future practice?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your vision for the resource/collaborator presentation?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What questions do you have regarding the material we’ve covered?</a:t>
            </a:r>
          </a:p>
        </p:txBody>
      </p:sp>
    </p:spTree>
    <p:extLst>
      <p:ext uri="{BB962C8B-B14F-4D97-AF65-F5344CB8AC3E}">
        <p14:creationId xmlns:p14="http://schemas.microsoft.com/office/powerpoint/2010/main" val="3506819047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/>
        <a:ea typeface=""/>
        <a:cs typeface=""/>
      </a:majorFont>
      <a:minorFont>
        <a:latin typeface="Gill Sans MT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646</TotalTime>
  <Words>1149</Words>
  <Application>Microsoft Office PowerPoint</Application>
  <PresentationFormat>Widescreen</PresentationFormat>
  <Paragraphs>165</Paragraphs>
  <Slides>24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Arial Black</vt:lpstr>
      <vt:lpstr>Calibri</vt:lpstr>
      <vt:lpstr>Gill Sans MT</vt:lpstr>
      <vt:lpstr>Impact</vt:lpstr>
      <vt:lpstr>Times New Roman</vt:lpstr>
      <vt:lpstr>Badge</vt:lpstr>
      <vt:lpstr>Document</vt:lpstr>
      <vt:lpstr>Module 2</vt:lpstr>
      <vt:lpstr>Nutrition In the News</vt:lpstr>
      <vt:lpstr>Review from last week</vt:lpstr>
      <vt:lpstr>TODAY’S PLAN</vt:lpstr>
      <vt:lpstr>Beginning </vt:lpstr>
      <vt:lpstr>Toastmaster Videos: Effective Presentations </vt:lpstr>
      <vt:lpstr>Resource/Collaborator Presentation</vt:lpstr>
      <vt:lpstr>Adult Learning</vt:lpstr>
      <vt:lpstr>Adults bring experience; have things to share; have things to lose</vt:lpstr>
      <vt:lpstr>Adults prefer to focus on real-life over theoretical concepts</vt:lpstr>
      <vt:lpstr>Accustomed to being self-directing</vt:lpstr>
      <vt:lpstr>Questions</vt:lpstr>
      <vt:lpstr>Addie Model</vt:lpstr>
      <vt:lpstr>PowerPoint Presentation</vt:lpstr>
      <vt:lpstr>Warm up question:  Using the ADDIE model, outline steps you would take to plan a group education program for Native Americans on preventing diabetes-related complications.</vt:lpstr>
      <vt:lpstr>Activity Break</vt:lpstr>
      <vt:lpstr>Beginning with the End in Mind - Writing Smart Learning Objectives</vt:lpstr>
      <vt:lpstr>Which learning objectives are most effective? </vt:lpstr>
      <vt:lpstr>ADDIE Practice</vt:lpstr>
      <vt:lpstr>Empowerment Approach</vt:lpstr>
      <vt:lpstr>article on innovations in group education strategies for diabetes self-management. </vt:lpstr>
      <vt:lpstr>innovations in group education strategies </vt:lpstr>
      <vt:lpstr>Review:</vt:lpstr>
      <vt:lpstr>Wrap Up – 1 minute essay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</dc:title>
  <dc:creator>April Rhymaun</dc:creator>
  <cp:lastModifiedBy>rusul hamad</cp:lastModifiedBy>
  <cp:revision>51</cp:revision>
  <dcterms:created xsi:type="dcterms:W3CDTF">2015-08-10T16:40:50Z</dcterms:created>
  <dcterms:modified xsi:type="dcterms:W3CDTF">2020-05-05T16:38:55Z</dcterms:modified>
</cp:coreProperties>
</file>